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5"/>
  </p:notesMasterIdLst>
  <p:sldIdLst>
    <p:sldId id="258" r:id="rId5"/>
    <p:sldId id="265" r:id="rId6"/>
    <p:sldId id="266" r:id="rId7"/>
    <p:sldId id="267" r:id="rId8"/>
    <p:sldId id="268" r:id="rId9"/>
    <p:sldId id="271" r:id="rId10"/>
    <p:sldId id="272" r:id="rId11"/>
    <p:sldId id="269" r:id="rId12"/>
    <p:sldId id="270" r:id="rId13"/>
    <p:sldId id="262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Work Sans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836C5C-BAEE-F8F8-0BBF-113B56176E67}" name="Giselle Sterry" initials="GS" userId="S::g.sterry@nbn.org.uk::bd790402-b9f1-4828-9933-7823e08a46a6" providerId="AD"/>
  <p188:author id="{77B41B68-B4D1-E0E6-F970-E133CE6138CB}" name="JanePollinger" initials="Ja" userId="S::janepollinger_rhs.org.uk#ext#@naturalhistorymuseum.onmicrosoft.com::4aff34e3-d24b-4747-ab07-0bd275597870" providerId="AD"/>
  <p188:author id="{839AF695-0647-2021-B29B-9FC80DEFDDB7}" name="Jennifer Lobo" initials="JL" userId="S::jenniferlobo_rhs.org.uk#ext#@nhm.ac.uk::409f8bf5-8f49-448f-8d09-c350959520b1" providerId="AD"/>
  <p188:author id="{366809AF-7E3A-A9AE-8E9B-1D3C34FDC960}" name="Jen Horseman" initials="JH" userId="S::jenhorseman_rhs.org.uk#ext#@naturalhistorymuseum.onmicrosoft.com::0bd313cc-b620-4408-8565-0e901f6e77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1651B-1801-7B86-F45E-2B4DE8FF9F21}" v="3" dt="2023-09-19T07:34:37.451"/>
    <p1510:client id="{29C7EA0E-9179-BD64-E5C0-B6A314E03206}" v="2" dt="2023-09-19T13:17:09.287"/>
    <p1510:client id="{50C8D96C-FF59-657A-DC88-CBE56F8F5CA2}" v="521" dt="2023-10-18T11:05:16.980"/>
    <p1510:client id="{5920F185-D880-306B-79A1-88575BD59AAC}" v="17" dt="2023-09-19T08:41:54.514"/>
    <p1510:client id="{5EB96358-CA27-BDD9-2D1C-23518DD6ED01}" v="29" dt="2023-09-19T15:41:46.353"/>
    <p1510:client id="{77CE0851-BB95-7F3F-A73A-28517E7141A6}" v="17" dt="2023-10-18T10:49:13.406"/>
    <p1510:client id="{D4E4D635-2142-135A-22C1-0A9ED956EDBA}" v="15" dt="2023-09-19T15:43:54.942"/>
    <p1510:client id="{D61D0F8F-D807-4A73-3E72-0E4BD981256C}" v="3" dt="2023-09-19T08:35:13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C8528-3341-4A76-843E-B2A3C7EDE3F1}" type="datetimeFigureOut">
              <a:t>10/18/2023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73969-E46B-4A6B-ADA0-4E4AFC1D5FB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275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73969-E46B-4A6B-ADA0-4E4AFC1D5FBB}" type="slidenum"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27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2" Type="http://schemas.openxmlformats.org/officeDocument/2006/relationships/image" Target="../media/image4.emf"/><Relationship Id="rId16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image" Target="../media/image16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18" Type="http://schemas.openxmlformats.org/officeDocument/2006/relationships/image" Target="../media/image35.emf"/><Relationship Id="rId3" Type="http://schemas.openxmlformats.org/officeDocument/2006/relationships/image" Target="../media/image20.emf"/><Relationship Id="rId21" Type="http://schemas.openxmlformats.org/officeDocument/2006/relationships/image" Target="../media/image38.emf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34.emf"/><Relationship Id="rId25" Type="http://schemas.openxmlformats.org/officeDocument/2006/relationships/image" Target="../media/image42.emf"/><Relationship Id="rId2" Type="http://schemas.openxmlformats.org/officeDocument/2006/relationships/image" Target="../media/image19.emf"/><Relationship Id="rId16" Type="http://schemas.openxmlformats.org/officeDocument/2006/relationships/image" Target="../media/image33.emf"/><Relationship Id="rId20" Type="http://schemas.openxmlformats.org/officeDocument/2006/relationships/image" Target="../media/image3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24" Type="http://schemas.openxmlformats.org/officeDocument/2006/relationships/image" Target="../media/image41.emf"/><Relationship Id="rId5" Type="http://schemas.openxmlformats.org/officeDocument/2006/relationships/image" Target="../media/image22.emf"/><Relationship Id="rId15" Type="http://schemas.openxmlformats.org/officeDocument/2006/relationships/image" Target="../media/image32.emf"/><Relationship Id="rId23" Type="http://schemas.openxmlformats.org/officeDocument/2006/relationships/image" Target="../media/image40.emf"/><Relationship Id="rId10" Type="http://schemas.openxmlformats.org/officeDocument/2006/relationships/image" Target="../media/image27.emf"/><Relationship Id="rId19" Type="http://schemas.openxmlformats.org/officeDocument/2006/relationships/image" Target="../media/image36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Relationship Id="rId22" Type="http://schemas.openxmlformats.org/officeDocument/2006/relationships/image" Target="../media/image39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drawing of people and objects&#10;&#10;Description automatically generated">
            <a:extLst>
              <a:ext uri="{FF2B5EF4-FFF2-40B4-BE49-F238E27FC236}">
                <a16:creationId xmlns:a16="http://schemas.microsoft.com/office/drawing/2014/main" id="{663EDD7F-0B82-C51C-3680-61632F9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5A99B-290C-EB84-C143-9283C7BB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156" y="1773717"/>
            <a:ext cx="74696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4BE8-E740-1072-E5EC-BB8335469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8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74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886F-72A9-F985-A201-4F223466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10194-04A1-8324-387B-160EABDB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678488"/>
            <a:ext cx="5386192" cy="44984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78D2C-E60A-656E-D55F-224A2F07F8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5228" y="1678488"/>
            <a:ext cx="5386192" cy="44984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58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24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1145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D4B798D-A4C8-D8D8-3420-B6DC2A443D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53316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15EE19-55FC-39EF-3F24-108345EB3E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487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971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398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various symbols&#10;&#10;Description automatically generated">
            <a:extLst>
              <a:ext uri="{FF2B5EF4-FFF2-40B4-BE49-F238E27FC236}">
                <a16:creationId xmlns:a16="http://schemas.microsoft.com/office/drawing/2014/main" id="{502CAB82-8783-3F60-4083-CDDFBE47B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91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7A5A-972F-1ABC-B0EC-B693F249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F9266-4CC8-F7F3-76E1-4CD39D0B4E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90394" y="1404677"/>
            <a:ext cx="1366703" cy="1611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AAFE89-79E8-5400-4AA0-5EF4F7E32A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2279" y="3133113"/>
            <a:ext cx="1748089" cy="1613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5F2D87-BCF9-38B8-EBED-20AA26256D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66661" y="3132256"/>
            <a:ext cx="2010301" cy="1704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1519F-AFC7-24C6-6C2F-05DCB1E31B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3775" y="5107858"/>
            <a:ext cx="2080225" cy="1267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52B7C-0175-26F6-39D6-069F731945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7808969" y="1388707"/>
            <a:ext cx="1242933" cy="1701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E9F64D-FEAD-F082-2796-EC2B22D19B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92200" y="5105740"/>
            <a:ext cx="2076472" cy="1267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70D825-D775-4779-BDEE-0A20DD4CFAD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969989" y="3052355"/>
            <a:ext cx="1575997" cy="1591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D1222E-936F-B89A-6A8E-555F4EBCF53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673699" y="1685317"/>
            <a:ext cx="2167629" cy="1179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310F5-8634-EEC6-27BD-2C2396546CF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928823" y="1498139"/>
            <a:ext cx="1551720" cy="1478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F8DEB-593E-FD8F-5A05-34DB640B8D8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834875" y="4843833"/>
            <a:ext cx="1422222" cy="1529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6199A8-53E8-2FCD-0581-BD76DFDB82E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642482" y="3351925"/>
            <a:ext cx="1841214" cy="1161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2CC330-C17C-A869-160C-CB8E07A455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04546" y="4770492"/>
            <a:ext cx="1575997" cy="16107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12A81E-437E-0F59-1DCD-ED5ECC8027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51145" y="1464056"/>
            <a:ext cx="1094775" cy="14121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5A4346-A694-54B1-F68F-357813BE528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8000" y="3429000"/>
            <a:ext cx="1865102" cy="1161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4812F3-DFBA-066E-0CB6-D05777A0469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294552" y="1549025"/>
            <a:ext cx="952897" cy="13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1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7A5A-972F-1ABC-B0EC-B693F249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5061F9-176A-DF1D-E0D7-2E801A754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145" y="1509124"/>
            <a:ext cx="1468374" cy="14683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ACD425-0E16-B261-46D2-3A55FA92A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91588" y="1509124"/>
            <a:ext cx="1000252" cy="1485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53E96F-6985-14A9-7827-0F0B3A7350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98596" y="1509124"/>
            <a:ext cx="1077468" cy="15297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C0CF93-630A-AB1B-BF09-475ACA0DE2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67656" y="1509124"/>
            <a:ext cx="2085950" cy="14854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477F20-57FD-6837-AE1D-C8CA6C5F37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1145" y="3296648"/>
            <a:ext cx="1974486" cy="5451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320EEA-76E9-95ED-0856-F3064E64FC3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91714" y="3230886"/>
            <a:ext cx="1261149" cy="13934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5C920A-729B-AEDB-1BD4-41C8D6475DA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1145" y="4143917"/>
            <a:ext cx="1974486" cy="11425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F27E8A-A109-7B1F-4D13-5089B0FA726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80559" y="4860636"/>
            <a:ext cx="1555768" cy="9193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1B036F-21BA-F893-71CA-7B05ACC6CC5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666996" y="5138927"/>
            <a:ext cx="2755283" cy="641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463D56-CDAE-B792-6DF5-EB535C2F6DB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336327" y="3296648"/>
            <a:ext cx="1540287" cy="15611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558F52-5C24-E47C-2DFC-AAAE86D1222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885824" y="3674442"/>
            <a:ext cx="1768584" cy="15010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B1DBBF-122E-31F4-C708-8F8A9656F6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015176" y="3230886"/>
            <a:ext cx="694129" cy="16268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DE4F33-B499-2514-9B6C-A264A6B1696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027013" y="1530201"/>
            <a:ext cx="2024627" cy="8248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DD8E859-4B42-8280-3D31-DEE36E8EC8E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092168" y="2518203"/>
            <a:ext cx="2046137" cy="10296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529386-6FE9-2169-FFE3-57491F7FE0B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550630" y="5327810"/>
            <a:ext cx="1202817" cy="11955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93C342-B7CF-DDC3-48BE-2B9F5D5DFF9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813836" y="3711026"/>
            <a:ext cx="946646" cy="2236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416874-1650-B6C6-F3C1-D7BFBD5CB9D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068810" y="3711026"/>
            <a:ext cx="1646997" cy="14279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1DDAD1-F47A-6AFA-896D-E447CFD6C42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828291" y="5327799"/>
            <a:ext cx="768272" cy="9079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25CE80-1164-84F1-2EDD-C29F871F6EF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317071" y="2402009"/>
            <a:ext cx="2368458" cy="11425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0EE170-7F98-B030-60BE-CD9653058C9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323974" y="4411639"/>
            <a:ext cx="831103" cy="6206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C21EF77-7232-C646-23A5-F0C1FFB89A8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9005403" y="1605390"/>
            <a:ext cx="755079" cy="10108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87E921-30C4-96F9-E9ED-D100FF3C8FF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062842" y="1508722"/>
            <a:ext cx="1134848" cy="84632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8746ABA-42E2-3126-E801-895F405BFDA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264218" y="3165316"/>
            <a:ext cx="512193" cy="50912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E013D5-40C8-A9C4-84D6-C394A596CBC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9796667" y="5696712"/>
            <a:ext cx="658924" cy="70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8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729701-92B3-B0AD-8D57-6E6565BCFEF6}"/>
              </a:ext>
            </a:extLst>
          </p:cNvPr>
          <p:cNvSpPr/>
          <p:nvPr userDrawn="1"/>
        </p:nvSpPr>
        <p:spPr>
          <a:xfrm>
            <a:off x="431515" y="5681609"/>
            <a:ext cx="2393878" cy="87330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C5DEA-D3EA-5A50-9024-BCC4E2D0D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46247"/>
            <a:ext cx="8549640" cy="481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2CA22-8BEC-0CCA-46EF-F249048D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A45D-5174-0B71-323D-EA88C48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145" y="1678488"/>
            <a:ext cx="10802655" cy="4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DDE6F-DA63-66D6-A2FB-5F23F8C8E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07192" y="5611880"/>
            <a:ext cx="2578248" cy="1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1" r:id="rId5"/>
    <p:sldLayoutId id="2147483663" r:id="rId6"/>
    <p:sldLayoutId id="2147483664" r:id="rId7"/>
    <p:sldLayoutId id="2147483665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42.emf"/><Relationship Id="rId4" Type="http://schemas.openxmlformats.org/officeDocument/2006/relationships/image" Target="../media/image3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888984" cy="824848"/>
          </a:xfrm>
        </p:spPr>
        <p:txBody>
          <a:bodyPr/>
          <a:lstStyle/>
          <a:p>
            <a:r>
              <a:rPr lang="en-US"/>
              <a:t>Imagine you are a…spider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F561D-F4B3-4D17-9358-E17B37AE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470670"/>
            <a:ext cx="5544855" cy="4498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Work Sans"/>
              </a:rPr>
              <a:t>Spiders have eight legs</a:t>
            </a:r>
          </a:p>
          <a:p>
            <a:r>
              <a:rPr lang="en-US" dirty="0">
                <a:latin typeface="Work Sans"/>
              </a:rPr>
              <a:t>Most spiders have eight eyes!</a:t>
            </a:r>
          </a:p>
          <a:p>
            <a:r>
              <a:rPr lang="en-US" dirty="0">
                <a:latin typeface="Work Sans"/>
              </a:rPr>
              <a:t>Not all spiders spin webs, but they all make silk, which is very strong and stretchy</a:t>
            </a:r>
          </a:p>
          <a:p>
            <a:r>
              <a:rPr lang="en-US" dirty="0">
                <a:latin typeface="Work Sans"/>
              </a:rPr>
              <a:t>Some spiders use their webs to catch food, while others wait to catch their prey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175" y="1678488"/>
            <a:ext cx="5397644" cy="359842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1158C7-3271-B4B3-A451-2D01717B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594" y="257046"/>
            <a:ext cx="1202817" cy="1195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33100E-BFDC-BBE0-B2C4-F13C86DE5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631" y="625948"/>
            <a:ext cx="658924" cy="707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5BABBE-A567-5F0F-553A-BA9AEE716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389" y="4526383"/>
            <a:ext cx="2230237" cy="18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03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1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6193784" cy="824848"/>
          </a:xfrm>
        </p:spPr>
        <p:txBody>
          <a:bodyPr>
            <a:normAutofit fontScale="90000"/>
          </a:bodyPr>
          <a:lstStyle/>
          <a:p>
            <a:r>
              <a:rPr lang="en-US"/>
              <a:t>Imagine you are a…bumblebee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F561D-F4B3-4D17-9358-E17B37AE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450295"/>
            <a:ext cx="5544855" cy="4498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Work Sans"/>
              </a:rPr>
              <a:t>Bees have four wings</a:t>
            </a:r>
          </a:p>
          <a:p>
            <a:r>
              <a:rPr lang="en-US" dirty="0">
                <a:latin typeface="Work Sans"/>
              </a:rPr>
              <a:t>Bumblebees collect nectar and pollen from flowers</a:t>
            </a:r>
          </a:p>
          <a:p>
            <a:r>
              <a:rPr lang="en-US" dirty="0">
                <a:latin typeface="Work Sans"/>
              </a:rPr>
              <a:t>They make a buzzing noise which shakes pollen off the flower</a:t>
            </a:r>
          </a:p>
          <a:p>
            <a:r>
              <a:rPr lang="en-US" dirty="0">
                <a:latin typeface="Work Sans"/>
              </a:rPr>
              <a:t>They burn a lot of energy and have to eat almost continuously!</a:t>
            </a:r>
          </a:p>
          <a:p>
            <a:r>
              <a:rPr lang="en-US" dirty="0">
                <a:latin typeface="Work Sans"/>
              </a:rPr>
              <a:t>Most bumblebees are social insects and live in groups called colonies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78488"/>
            <a:ext cx="5468938" cy="419047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0C547-1758-A496-120E-E7450B646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3085">
            <a:off x="10685134" y="432236"/>
            <a:ext cx="1000252" cy="1485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D77FF-18D4-B416-71D7-633C133A7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95" y="5261085"/>
            <a:ext cx="952897" cy="13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25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46691"/>
            <a:ext cx="6638693" cy="843283"/>
          </a:xfrm>
        </p:spPr>
        <p:txBody>
          <a:bodyPr>
            <a:normAutofit/>
          </a:bodyPr>
          <a:lstStyle/>
          <a:p>
            <a:r>
              <a:rPr lang="en-US"/>
              <a:t>Imagine you are a…blackbird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Birds’ feathers help them to fly, attract mates and keep them warm</a:t>
            </a:r>
          </a:p>
          <a:p>
            <a:r>
              <a:rPr lang="en-GB"/>
              <a:t>Blackbirds eat insects and worms, but also berries and fruit</a:t>
            </a:r>
          </a:p>
          <a:p>
            <a:r>
              <a:rPr lang="en-GB"/>
              <a:t>They make nests low down in trees, shrubs or even on the ground</a:t>
            </a:r>
          </a:p>
          <a:p>
            <a:r>
              <a:rPr lang="en-GB"/>
              <a:t>You can often see blackbirds in pairs</a:t>
            </a:r>
          </a:p>
          <a:p>
            <a:endParaRPr lang="en-GB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81" y="1678488"/>
            <a:ext cx="5468938" cy="368629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7AD07-8CC5-831C-DFA7-8C8DA6A27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6838">
            <a:off x="5283200" y="5364780"/>
            <a:ext cx="1870217" cy="1105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63E0E3-1FFF-1046-2051-15564B80D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187" y="346653"/>
            <a:ext cx="2865132" cy="116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31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6294564" cy="824848"/>
          </a:xfrm>
        </p:spPr>
        <p:txBody>
          <a:bodyPr>
            <a:normAutofit/>
          </a:bodyPr>
          <a:lstStyle/>
          <a:p>
            <a:r>
              <a:rPr lang="en-US">
                <a:latin typeface="Work Sans"/>
              </a:rPr>
              <a:t>Imagine you are a…butterfly</a:t>
            </a:r>
            <a:endParaRPr lang="en-US"/>
          </a:p>
        </p:txBody>
      </p:sp>
      <p:pic>
        <p:nvPicPr>
          <p:cNvPr id="4" name="Content Placeholder 3" descr="A butterfly on a plant&#10;&#10;Description automatically generated">
            <a:extLst>
              <a:ext uri="{FF2B5EF4-FFF2-40B4-BE49-F238E27FC236}">
                <a16:creationId xmlns:a16="http://schemas.microsoft.com/office/drawing/2014/main" id="{0C914BF2-233A-A9B6-D16A-9DEFCE7EF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56" b="5256"/>
          <a:stretch/>
        </p:blipFill>
        <p:spPr>
          <a:xfrm>
            <a:off x="6189236" y="1678065"/>
            <a:ext cx="5484341" cy="3680902"/>
          </a:xfr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D82AADC-CE32-D61D-710B-1162EB8BCDB7}"/>
              </a:ext>
            </a:extLst>
          </p:cNvPr>
          <p:cNvSpPr txBox="1">
            <a:spLocks/>
          </p:cNvSpPr>
          <p:nvPr/>
        </p:nvSpPr>
        <p:spPr>
          <a:xfrm>
            <a:off x="551145" y="1355703"/>
            <a:ext cx="5544855" cy="4498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Work Sans"/>
              </a:rPr>
              <a:t>Butterflies are insects that have four wings</a:t>
            </a:r>
            <a:endParaRPr lang="en-US"/>
          </a:p>
          <a:p>
            <a:r>
              <a:rPr lang="en-GB" dirty="0">
                <a:latin typeface="Work Sans"/>
              </a:rPr>
              <a:t>They are often brightly coloured and patterned</a:t>
            </a:r>
            <a:endParaRPr lang="en-GB"/>
          </a:p>
          <a:p>
            <a:r>
              <a:rPr lang="en-GB" dirty="0">
                <a:latin typeface="Work Sans"/>
              </a:rPr>
              <a:t>Caterpillars are the larvae of butterflies</a:t>
            </a:r>
          </a:p>
          <a:p>
            <a:r>
              <a:rPr lang="en-GB" dirty="0">
                <a:latin typeface="Work Sans"/>
              </a:rPr>
              <a:t>Butterflies mainly feed on nectar from flowers using a long tube, like a straw</a:t>
            </a:r>
            <a:endParaRPr lang="en-GB" dirty="0"/>
          </a:p>
          <a:p>
            <a:r>
              <a:rPr lang="en-GB" dirty="0">
                <a:latin typeface="Work Sans"/>
              </a:rPr>
              <a:t>They use their antennae to sense wind and smells in the air</a:t>
            </a:r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E8283F8-0A58-BF59-4D20-CCE2A59BE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7773" y="279529"/>
            <a:ext cx="1243643" cy="124831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5909540-FF4C-7A5F-C43B-14006902F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-2520000">
            <a:off x="10614802" y="5488248"/>
            <a:ext cx="1153424" cy="124364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1BBC17-EFE4-7376-50E6-C762406607B0}"/>
              </a:ext>
            </a:extLst>
          </p:cNvPr>
          <p:cNvSpPr txBox="1">
            <a:spLocks/>
          </p:cNvSpPr>
          <p:nvPr/>
        </p:nvSpPr>
        <p:spPr>
          <a:xfrm>
            <a:off x="8530009" y="219937"/>
            <a:ext cx="3231571" cy="2865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Work Sans"/>
              </a:rPr>
              <a:t>Image </a:t>
            </a:r>
            <a:r>
              <a:rPr lang="en-US" sz="1400" dirty="0">
                <a:solidFill>
                  <a:srgbClr val="64556C"/>
                </a:solidFill>
                <a:latin typeface="Work Sans"/>
              </a:rPr>
              <a:t>©</a:t>
            </a:r>
            <a:r>
              <a:rPr lang="en-US" sz="1400" b="1" dirty="0">
                <a:solidFill>
                  <a:srgbClr val="64556C"/>
                </a:solidFill>
                <a:latin typeface="Work Sans"/>
              </a:rPr>
              <a:t> </a:t>
            </a:r>
            <a:r>
              <a:rPr lang="en-US" sz="1400" dirty="0">
                <a:solidFill>
                  <a:srgbClr val="132F1D"/>
                </a:solidFill>
                <a:latin typeface="Work Sans"/>
              </a:rPr>
              <a:t>RHS, RHS / Helen Bostock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8158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Work Sans"/>
              </a:rPr>
              <a:t>Imagine you are a…worm</a:t>
            </a:r>
            <a:endParaRPr lang="en-US"/>
          </a:p>
        </p:txBody>
      </p:sp>
      <p:pic>
        <p:nvPicPr>
          <p:cNvPr id="4" name="Content Placeholder 3" descr="A worm on the ground&#10;&#10;Description automatically generated">
            <a:extLst>
              <a:ext uri="{FF2B5EF4-FFF2-40B4-BE49-F238E27FC236}">
                <a16:creationId xmlns:a16="http://schemas.microsoft.com/office/drawing/2014/main" id="{0C914BF2-233A-A9B6-D16A-9DEFCE7EF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9" r="309"/>
          <a:stretch/>
        </p:blipFill>
        <p:spPr>
          <a:xfrm>
            <a:off x="6189236" y="1678065"/>
            <a:ext cx="5484341" cy="3680902"/>
          </a:xfr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D82AADC-CE32-D61D-710B-1162EB8BCDB7}"/>
              </a:ext>
            </a:extLst>
          </p:cNvPr>
          <p:cNvSpPr txBox="1">
            <a:spLocks/>
          </p:cNvSpPr>
          <p:nvPr/>
        </p:nvSpPr>
        <p:spPr>
          <a:xfrm>
            <a:off x="551145" y="1678488"/>
            <a:ext cx="5544855" cy="4498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Work Sans"/>
              </a:rPr>
              <a:t>Worms are often found in moist soil</a:t>
            </a:r>
          </a:p>
          <a:p>
            <a:r>
              <a:rPr lang="en-GB" dirty="0">
                <a:latin typeface="Work Sans"/>
              </a:rPr>
              <a:t>They have a soft, tube-like body </a:t>
            </a:r>
          </a:p>
          <a:p>
            <a:r>
              <a:rPr lang="en-GB" dirty="0">
                <a:latin typeface="Work Sans"/>
              </a:rPr>
              <a:t>Worms eat and break down organic matter around them – they can eat their own body weight in food every day!</a:t>
            </a:r>
            <a:endParaRPr lang="en-GB" dirty="0"/>
          </a:p>
          <a:p>
            <a:r>
              <a:rPr lang="en-GB" dirty="0">
                <a:latin typeface="Work Sans"/>
              </a:rPr>
              <a:t>Worms have no eyes but can sense light, as well as vibrations in the earth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1899793-75B1-ED54-8F11-3DDA6824E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4004" y="5159584"/>
            <a:ext cx="2084897" cy="155652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0D8CF2A-653C-7C44-1E4B-E1922EDAB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4631" y="359254"/>
            <a:ext cx="3156549" cy="83424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D85B88-40C6-13FE-B2DB-6E5EA021AC9C}"/>
              </a:ext>
            </a:extLst>
          </p:cNvPr>
          <p:cNvSpPr txBox="1">
            <a:spLocks/>
          </p:cNvSpPr>
          <p:nvPr/>
        </p:nvSpPr>
        <p:spPr>
          <a:xfrm>
            <a:off x="8384901" y="6359070"/>
            <a:ext cx="3290415" cy="2519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Work Sans"/>
              </a:rPr>
              <a:t>Image</a:t>
            </a:r>
            <a:r>
              <a:rPr lang="en-US" sz="1400" dirty="0">
                <a:solidFill>
                  <a:schemeClr val="tx2"/>
                </a:solidFill>
                <a:latin typeface="Work Sans"/>
              </a:rPr>
              <a:t> ©</a:t>
            </a:r>
            <a:r>
              <a:rPr lang="en-US" sz="1400" b="1" dirty="0">
                <a:solidFill>
                  <a:schemeClr val="tx2"/>
                </a:solidFill>
                <a:latin typeface="Work Sans"/>
              </a:rPr>
              <a:t> </a:t>
            </a:r>
            <a:r>
              <a:rPr lang="en-US" sz="1400" dirty="0">
                <a:solidFill>
                  <a:srgbClr val="132F1D"/>
                </a:solidFill>
                <a:latin typeface="Work Sans"/>
              </a:rPr>
              <a:t>RHS, </a:t>
            </a:r>
            <a:r>
              <a:rPr lang="en-US" sz="1400" dirty="0">
                <a:solidFill>
                  <a:srgbClr val="132F1D"/>
                </a:solidFill>
                <a:latin typeface="Work Sans"/>
                <a:ea typeface="+mn-lt"/>
                <a:cs typeface="+mn-lt"/>
              </a:rPr>
              <a:t>RHS / Georgi Mabee</a:t>
            </a:r>
            <a:endParaRPr lang="en-US" sz="1400" dirty="0">
              <a:latin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116116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6147080" cy="824848"/>
          </a:xfrm>
        </p:spPr>
        <p:txBody>
          <a:bodyPr>
            <a:normAutofit/>
          </a:bodyPr>
          <a:lstStyle/>
          <a:p>
            <a:r>
              <a:rPr lang="en-US" dirty="0">
                <a:latin typeface="Work Sans"/>
              </a:rPr>
              <a:t>Imagine you are a…ladybird</a:t>
            </a:r>
            <a:endParaRPr lang="en-US" dirty="0"/>
          </a:p>
        </p:txBody>
      </p:sp>
      <p:pic>
        <p:nvPicPr>
          <p:cNvPr id="4" name="Content Placeholder 3" descr="A ladybug on a plant&#10;&#10;Description automatically generated">
            <a:extLst>
              <a:ext uri="{FF2B5EF4-FFF2-40B4-BE49-F238E27FC236}">
                <a16:creationId xmlns:a16="http://schemas.microsoft.com/office/drawing/2014/main" id="{0C914BF2-233A-A9B6-D16A-9DEFCE7EF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9" r="309"/>
          <a:stretch/>
        </p:blipFill>
        <p:spPr>
          <a:xfrm>
            <a:off x="6189236" y="1678065"/>
            <a:ext cx="5484341" cy="3680902"/>
          </a:xfr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D82AADC-CE32-D61D-710B-1162EB8BCDB7}"/>
              </a:ext>
            </a:extLst>
          </p:cNvPr>
          <p:cNvSpPr txBox="1">
            <a:spLocks/>
          </p:cNvSpPr>
          <p:nvPr/>
        </p:nvSpPr>
        <p:spPr>
          <a:xfrm>
            <a:off x="551145" y="1678488"/>
            <a:ext cx="5544855" cy="4498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580245-7B7B-59A7-09CC-D437A7B4FA60}"/>
              </a:ext>
            </a:extLst>
          </p:cNvPr>
          <p:cNvSpPr txBox="1">
            <a:spLocks/>
          </p:cNvSpPr>
          <p:nvPr/>
        </p:nvSpPr>
        <p:spPr>
          <a:xfrm>
            <a:off x="8384901" y="6359070"/>
            <a:ext cx="3290415" cy="2519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Work Sans"/>
              </a:rPr>
              <a:t>Image</a:t>
            </a:r>
            <a:r>
              <a:rPr lang="en-US" sz="1400" dirty="0">
                <a:solidFill>
                  <a:schemeClr val="tx2"/>
                </a:solidFill>
                <a:latin typeface="Work Sans"/>
              </a:rPr>
              <a:t> ©</a:t>
            </a:r>
            <a:r>
              <a:rPr lang="en-US" sz="1400" b="1" dirty="0">
                <a:solidFill>
                  <a:schemeClr val="tx2"/>
                </a:solidFill>
                <a:latin typeface="Work Sans"/>
              </a:rPr>
              <a:t> </a:t>
            </a:r>
            <a:r>
              <a:rPr lang="en-US" sz="1400" dirty="0">
                <a:solidFill>
                  <a:srgbClr val="132F1D"/>
                </a:solidFill>
                <a:latin typeface="Work Sans"/>
              </a:rPr>
              <a:t>RHS, </a:t>
            </a:r>
            <a:r>
              <a:rPr lang="en-US" sz="1400" dirty="0">
                <a:solidFill>
                  <a:srgbClr val="132F1D"/>
                </a:solidFill>
                <a:latin typeface="Work Sans"/>
                <a:ea typeface="+mn-lt"/>
                <a:cs typeface="+mn-lt"/>
              </a:rPr>
              <a:t>RHS / Carol Sheppard</a:t>
            </a:r>
            <a:endParaRPr lang="en-US" sz="1400" dirty="0">
              <a:latin typeface="Work Sans"/>
            </a:endParaRPr>
          </a:p>
        </p:txBody>
      </p:sp>
      <p:pic>
        <p:nvPicPr>
          <p:cNvPr id="5" name="Graphic 2" descr="A yellow and black number&#10;&#10;Description automatically generated">
            <a:extLst>
              <a:ext uri="{FF2B5EF4-FFF2-40B4-BE49-F238E27FC236}">
                <a16:creationId xmlns:a16="http://schemas.microsoft.com/office/drawing/2014/main" id="{E37DC280-8DB9-46E3-F43A-1C414A9BB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758" y="5054356"/>
            <a:ext cx="1632775" cy="1551901"/>
          </a:xfrm>
          <a:prstGeom prst="rect">
            <a:avLst/>
          </a:prstGeom>
        </p:spPr>
      </p:pic>
      <p:pic>
        <p:nvPicPr>
          <p:cNvPr id="7" name="Graphic 2" descr="A green flower with a black background&#10;&#10;Description automatically generated">
            <a:extLst>
              <a:ext uri="{FF2B5EF4-FFF2-40B4-BE49-F238E27FC236}">
                <a16:creationId xmlns:a16="http://schemas.microsoft.com/office/drawing/2014/main" id="{E2CDE681-5BFA-28E0-A9B3-3F677FCA1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948" y="365597"/>
            <a:ext cx="1533974" cy="1551901"/>
          </a:xfrm>
          <a:prstGeom prst="rect">
            <a:avLst/>
          </a:prstGeom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BA54A01F-63D2-7BA1-6F0C-D389ED9B9AA4}"/>
              </a:ext>
            </a:extLst>
          </p:cNvPr>
          <p:cNvSpPr txBox="1">
            <a:spLocks/>
          </p:cNvSpPr>
          <p:nvPr/>
        </p:nvSpPr>
        <p:spPr>
          <a:xfrm>
            <a:off x="586787" y="1677259"/>
            <a:ext cx="5544855" cy="4498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Work Sans"/>
              </a:rPr>
              <a:t>Ladybirds are beetles that range in size from 1 to 10mm</a:t>
            </a:r>
            <a:endParaRPr lang="en-US" dirty="0"/>
          </a:p>
          <a:p>
            <a:r>
              <a:rPr lang="en-GB" dirty="0">
                <a:latin typeface="Work Sans"/>
              </a:rPr>
              <a:t>Many ladybirds are predatory, feeding on tiny insects – they can help keep these insects under control and are good for your garden</a:t>
            </a:r>
            <a:endParaRPr lang="en-GB" dirty="0"/>
          </a:p>
          <a:p>
            <a:r>
              <a:rPr lang="en-GB" dirty="0">
                <a:latin typeface="Work Sans"/>
              </a:rPr>
              <a:t>Grown up ladybirds shelter over winter in groups</a:t>
            </a:r>
            <a:endParaRPr lang="en-GB" dirty="0"/>
          </a:p>
          <a:p>
            <a:r>
              <a:rPr lang="en-GB" dirty="0">
                <a:latin typeface="Work Sans"/>
              </a:rPr>
              <a:t>In spring they reproduce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0759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Work Sans"/>
              </a:rPr>
              <a:t>Imagine you are an...ant</a:t>
            </a:r>
            <a:endParaRPr lang="en-US" dirty="0"/>
          </a:p>
        </p:txBody>
      </p:sp>
      <p:pic>
        <p:nvPicPr>
          <p:cNvPr id="4" name="Content Placeholder 3" descr="A black ant on a leaf&#10;&#10;Description automatically generated">
            <a:extLst>
              <a:ext uri="{FF2B5EF4-FFF2-40B4-BE49-F238E27FC236}">
                <a16:creationId xmlns:a16="http://schemas.microsoft.com/office/drawing/2014/main" id="{0C914BF2-233A-A9B6-D16A-9DEFCE7EF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9" r="309"/>
          <a:stretch/>
        </p:blipFill>
        <p:spPr>
          <a:xfrm>
            <a:off x="6189236" y="1678065"/>
            <a:ext cx="5484341" cy="3680902"/>
          </a:xfr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D82AADC-CE32-D61D-710B-1162EB8BCDB7}"/>
              </a:ext>
            </a:extLst>
          </p:cNvPr>
          <p:cNvSpPr txBox="1">
            <a:spLocks/>
          </p:cNvSpPr>
          <p:nvPr/>
        </p:nvSpPr>
        <p:spPr>
          <a:xfrm>
            <a:off x="551145" y="1678488"/>
            <a:ext cx="5544855" cy="4498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1899793-75B1-ED54-8F11-3DDA6824E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036" y="5541812"/>
            <a:ext cx="2084897" cy="11361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0D8CF2A-653C-7C44-1E4B-E1922EDAB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889" y="303948"/>
            <a:ext cx="2123258" cy="123368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D9DE5D-EF3E-7B43-8DAD-A8CA85BCFFD9}"/>
              </a:ext>
            </a:extLst>
          </p:cNvPr>
          <p:cNvSpPr txBox="1">
            <a:spLocks/>
          </p:cNvSpPr>
          <p:nvPr/>
        </p:nvSpPr>
        <p:spPr>
          <a:xfrm>
            <a:off x="8384901" y="6359070"/>
            <a:ext cx="3290415" cy="2519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Work Sans"/>
              </a:rPr>
              <a:t>Image</a:t>
            </a:r>
            <a:r>
              <a:rPr lang="en-US" sz="1400" dirty="0">
                <a:solidFill>
                  <a:schemeClr val="tx2"/>
                </a:solidFill>
                <a:latin typeface="Work Sans"/>
              </a:rPr>
              <a:t> ©</a:t>
            </a:r>
            <a:r>
              <a:rPr lang="en-US" sz="1400" b="1" dirty="0">
                <a:solidFill>
                  <a:schemeClr val="tx2"/>
                </a:solidFill>
                <a:latin typeface="Work Sans"/>
              </a:rPr>
              <a:t> </a:t>
            </a:r>
            <a:r>
              <a:rPr lang="en-US" sz="1400" dirty="0">
                <a:solidFill>
                  <a:srgbClr val="132F1D"/>
                </a:solidFill>
                <a:latin typeface="Work Sans"/>
              </a:rPr>
              <a:t>RHS, </a:t>
            </a:r>
            <a:r>
              <a:rPr lang="en-US" sz="1400" dirty="0">
                <a:solidFill>
                  <a:srgbClr val="132F1D"/>
                </a:solidFill>
                <a:latin typeface="Work Sans"/>
                <a:ea typeface="+mn-lt"/>
                <a:cs typeface="+mn-lt"/>
              </a:rPr>
              <a:t>RHS / Georgi Mabee</a:t>
            </a:r>
            <a:endParaRPr lang="en-US" sz="1400" dirty="0">
              <a:latin typeface="Work Sans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E306E68-1BCF-EF59-1721-ADB7D34091C9}"/>
              </a:ext>
            </a:extLst>
          </p:cNvPr>
          <p:cNvSpPr txBox="1">
            <a:spLocks/>
          </p:cNvSpPr>
          <p:nvPr/>
        </p:nvSpPr>
        <p:spPr>
          <a:xfrm>
            <a:off x="586787" y="1197936"/>
            <a:ext cx="5600161" cy="4498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Work Sans"/>
              </a:rPr>
              <a:t>Ants have six legs</a:t>
            </a:r>
          </a:p>
          <a:p>
            <a:r>
              <a:rPr lang="en-GB" sz="1800" dirty="0">
                <a:latin typeface="Work Sans"/>
              </a:rPr>
              <a:t>Ants are important insects in gardens. Although ants can cause concern, they are an important part of biodiversity</a:t>
            </a:r>
            <a:endParaRPr lang="en-US" sz="1800" dirty="0"/>
          </a:p>
          <a:p>
            <a:r>
              <a:rPr lang="en-GB" sz="1800" dirty="0">
                <a:latin typeface="Work Sans"/>
              </a:rPr>
              <a:t>They live in nests of hundreds and sometimes thousands of ants! Their nests can be found in dead wood or soil</a:t>
            </a:r>
            <a:endParaRPr lang="en-GB" sz="1800" dirty="0"/>
          </a:p>
          <a:p>
            <a:r>
              <a:rPr lang="en-GB" sz="1800" dirty="0">
                <a:latin typeface="Work Sans"/>
              </a:rPr>
              <a:t>Most ants are wingless females, known as workers</a:t>
            </a:r>
            <a:endParaRPr lang="en-GB" sz="1800" dirty="0"/>
          </a:p>
          <a:p>
            <a:r>
              <a:rPr lang="en-GB" sz="1800" dirty="0">
                <a:latin typeface="Work Sans"/>
              </a:rPr>
              <a:t>Ants feed mainly on minibeasts, including other ants</a:t>
            </a:r>
            <a:endParaRPr lang="en-GB" sz="1800" dirty="0"/>
          </a:p>
          <a:p>
            <a:r>
              <a:rPr lang="en-GB" sz="1800" dirty="0">
                <a:latin typeface="Work Sans"/>
              </a:rPr>
              <a:t>Ants can carry 50 times their body weight!</a:t>
            </a:r>
            <a:endParaRPr lang="en-GB" sz="1800" dirty="0"/>
          </a:p>
          <a:p>
            <a:r>
              <a:rPr lang="en-GB" sz="1800" dirty="0">
                <a:latin typeface="Work Sans"/>
              </a:rPr>
              <a:t>Ant queens can live for up to 20 years, whilst male ants often only live for a few weeks</a:t>
            </a:r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592849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7025722" cy="824848"/>
          </a:xfrm>
        </p:spPr>
        <p:txBody>
          <a:bodyPr>
            <a:normAutofit/>
          </a:bodyPr>
          <a:lstStyle/>
          <a:p>
            <a:r>
              <a:rPr lang="en-US">
                <a:latin typeface="Work Sans"/>
              </a:rPr>
              <a:t>Imagine you are a…hedgehog</a:t>
            </a:r>
            <a:endParaRPr lang="en-US"/>
          </a:p>
        </p:txBody>
      </p:sp>
      <p:pic>
        <p:nvPicPr>
          <p:cNvPr id="4" name="Content Placeholder 3" descr="A small porcupine in leaves&#10;&#10;Description automatically generated">
            <a:extLst>
              <a:ext uri="{FF2B5EF4-FFF2-40B4-BE49-F238E27FC236}">
                <a16:creationId xmlns:a16="http://schemas.microsoft.com/office/drawing/2014/main" id="{0C914BF2-233A-A9B6-D16A-9DEFCE7EF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6" r="646"/>
          <a:stretch/>
        </p:blipFill>
        <p:spPr>
          <a:xfrm>
            <a:off x="6189236" y="1678065"/>
            <a:ext cx="5484341" cy="3680902"/>
          </a:xfr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D82AADC-CE32-D61D-710B-1162EB8BCDB7}"/>
              </a:ext>
            </a:extLst>
          </p:cNvPr>
          <p:cNvSpPr txBox="1">
            <a:spLocks/>
          </p:cNvSpPr>
          <p:nvPr/>
        </p:nvSpPr>
        <p:spPr>
          <a:xfrm>
            <a:off x="551145" y="1267522"/>
            <a:ext cx="5544855" cy="4498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Work Sans"/>
              </a:rPr>
              <a:t>Hedgehogs are nocturnal (they sleep during the day, and wake up at night)</a:t>
            </a:r>
            <a:endParaRPr lang="en-GB" dirty="0"/>
          </a:p>
          <a:p>
            <a:r>
              <a:rPr lang="en-GB" dirty="0">
                <a:latin typeface="Work Sans"/>
              </a:rPr>
              <a:t>Hedgehogs are solitary animals and live alone as adults</a:t>
            </a:r>
          </a:p>
          <a:p>
            <a:r>
              <a:rPr lang="en-GB" dirty="0">
                <a:latin typeface="Work Sans"/>
              </a:rPr>
              <a:t>They have long snouts which help them hunt for food, as their eyesight isn't very good</a:t>
            </a:r>
            <a:endParaRPr lang="en-GB" dirty="0"/>
          </a:p>
          <a:p>
            <a:r>
              <a:rPr lang="en-GB" dirty="0">
                <a:latin typeface="Work Sans"/>
              </a:rPr>
              <a:t>They have thousands of spines on their backs which act as protection - they will often curl into a ball if threatened</a:t>
            </a:r>
            <a:endParaRPr lang="en-GB" dirty="0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C203D-4A82-6C61-2253-A80ACED09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06838">
            <a:off x="5683096" y="4983138"/>
            <a:ext cx="1168346" cy="168022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712B82E-9214-47D2-F199-C460DCD9F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06838">
            <a:off x="9731434" y="354044"/>
            <a:ext cx="1898391" cy="11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4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7025722" cy="824848"/>
          </a:xfrm>
        </p:spPr>
        <p:txBody>
          <a:bodyPr>
            <a:normAutofit/>
          </a:bodyPr>
          <a:lstStyle/>
          <a:p>
            <a:r>
              <a:rPr lang="en-US">
                <a:latin typeface="Work Sans"/>
              </a:rPr>
              <a:t>Imagine you are a…rat</a:t>
            </a:r>
            <a:endParaRPr lang="en-US"/>
          </a:p>
        </p:txBody>
      </p:sp>
      <p:pic>
        <p:nvPicPr>
          <p:cNvPr id="4" name="Content Placeholder 3" descr="A rat looking out from under a wood beam&#10;&#10;Description automatically generated">
            <a:extLst>
              <a:ext uri="{FF2B5EF4-FFF2-40B4-BE49-F238E27FC236}">
                <a16:creationId xmlns:a16="http://schemas.microsoft.com/office/drawing/2014/main" id="{0C914BF2-233A-A9B6-D16A-9DEFCE7EF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" r="335"/>
          <a:stretch/>
        </p:blipFill>
        <p:spPr>
          <a:xfrm>
            <a:off x="6189236" y="1678065"/>
            <a:ext cx="5484341" cy="3680902"/>
          </a:xfr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D82AADC-CE32-D61D-710B-1162EB8BCDB7}"/>
              </a:ext>
            </a:extLst>
          </p:cNvPr>
          <p:cNvSpPr txBox="1">
            <a:spLocks/>
          </p:cNvSpPr>
          <p:nvPr/>
        </p:nvSpPr>
        <p:spPr>
          <a:xfrm>
            <a:off x="551145" y="1678488"/>
            <a:ext cx="5544855" cy="4498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Work Sans"/>
              </a:rPr>
              <a:t>Brown rats are found almost everywhere in the UK! They are very common in towns and cities</a:t>
            </a:r>
          </a:p>
          <a:p>
            <a:r>
              <a:rPr lang="en-GB" dirty="0">
                <a:latin typeface="Work Sans"/>
              </a:rPr>
              <a:t>Rats eat almost anything, from fruit and seeds to human food, insects and even small animals</a:t>
            </a:r>
          </a:p>
          <a:p>
            <a:r>
              <a:rPr lang="en-GB" dirty="0">
                <a:latin typeface="Work Sans"/>
              </a:rPr>
              <a:t>They dig burrows for shelter</a:t>
            </a:r>
            <a:endParaRPr lang="en-GB" dirty="0"/>
          </a:p>
          <a:p>
            <a:r>
              <a:rPr lang="en-GB" dirty="0">
                <a:latin typeface="Work Sans"/>
              </a:rPr>
              <a:t>Rats are nocturnal, and good swimmers!</a:t>
            </a:r>
            <a:endParaRPr lang="en-GB" dirty="0"/>
          </a:p>
          <a:p>
            <a:endParaRPr lang="en-GB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712B82E-9214-47D2-F199-C460DCD9F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20000">
            <a:off x="10097720" y="5152322"/>
            <a:ext cx="1268401" cy="170551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A075071-7BA7-2F7B-61A6-A446C8B0E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7001" y="266161"/>
            <a:ext cx="699279" cy="70413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696A286-E107-2BCB-19E6-E0DA72CF1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2774" y="510576"/>
            <a:ext cx="483619" cy="47409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7E7F021-7718-1704-E8D7-74FD9CC07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7565" y="1258198"/>
            <a:ext cx="368601" cy="37345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7307E64-A5BB-B72F-410C-0E0C8AC44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86659" y="179896"/>
            <a:ext cx="368601" cy="37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97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NP">
      <a:dk1>
        <a:srgbClr val="132F1D"/>
      </a:dk1>
      <a:lt1>
        <a:srgbClr val="F9F6F1"/>
      </a:lt1>
      <a:dk2>
        <a:srgbClr val="132F1D"/>
      </a:dk2>
      <a:lt2>
        <a:srgbClr val="F9F6F1"/>
      </a:lt2>
      <a:accent1>
        <a:srgbClr val="839930"/>
      </a:accent1>
      <a:accent2>
        <a:srgbClr val="E7AE3F"/>
      </a:accent2>
      <a:accent3>
        <a:srgbClr val="BD4C19"/>
      </a:accent3>
      <a:accent4>
        <a:srgbClr val="337696"/>
      </a:accent4>
      <a:accent5>
        <a:srgbClr val="335945"/>
      </a:accent5>
      <a:accent6>
        <a:srgbClr val="935528"/>
      </a:accent6>
      <a:hlink>
        <a:srgbClr val="335945"/>
      </a:hlink>
      <a:folHlink>
        <a:srgbClr val="83993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C86445F-14F6-F745-9B92-EDC389A22B48}" vid="{62CF259B-EB43-ED41-893A-94DC0ADFEF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3f3a3d-d20b-4fbf-aac0-c2acf0e88b5d">
      <Terms xmlns="http://schemas.microsoft.com/office/infopath/2007/PartnerControls"/>
    </lcf76f155ced4ddcb4097134ff3c332f>
    <TaxCatchAll xmlns="2efb450c-4aca-4ff7-b96f-5f698deb2bbd" xsi:nil="true"/>
    <Livestatus xmlns="063f3a3d-d20b-4fbf-aac0-c2acf0e88b5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66AF3EBBFBC847AE94C9E6D4DBFE5E" ma:contentTypeVersion="17" ma:contentTypeDescription="Create a new document." ma:contentTypeScope="" ma:versionID="01c4a9ab322a4b7f1f3fbb921c301f3e">
  <xsd:schema xmlns:xsd="http://www.w3.org/2001/XMLSchema" xmlns:xs="http://www.w3.org/2001/XMLSchema" xmlns:p="http://schemas.microsoft.com/office/2006/metadata/properties" xmlns:ns2="063f3a3d-d20b-4fbf-aac0-c2acf0e88b5d" xmlns:ns3="2efb450c-4aca-4ff7-b96f-5f698deb2bbd" targetNamespace="http://schemas.microsoft.com/office/2006/metadata/properties" ma:root="true" ma:fieldsID="f49e0aae29ce6bb3f3581abb9c448124" ns2:_="" ns3:_="">
    <xsd:import namespace="063f3a3d-d20b-4fbf-aac0-c2acf0e88b5d"/>
    <xsd:import namespace="2efb450c-4aca-4ff7-b96f-5f698deb2b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ivestatu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3f3a3d-d20b-4fbf-aac0-c2acf0e88b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ivestatus" ma:index="16" nillable="true" ma:displayName="Live status" ma:description="Update on current location to let rest of the team know" ma:format="Dropdown" ma:internalName="Livestatus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8afb050-7ef6-49b1-8358-c3283b90a3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fb450c-4aca-4ff7-b96f-5f698deb2bb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c7f3170-0cea-4e86-baf7-81030ff84662}" ma:internalName="TaxCatchAll" ma:showField="CatchAllData" ma:web="2efb450c-4aca-4ff7-b96f-5f698deb2b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C3A3AD-61F4-4C0D-9ADE-9313CC5353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DF6300-C8FE-492F-9391-B5ACAC27A7AD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2efb450c-4aca-4ff7-b96f-5f698deb2bbd"/>
    <ds:schemaRef ds:uri="063f3a3d-d20b-4fbf-aac0-c2acf0e88b5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5A6AC62-6788-4A7E-B5F6-491119C2BA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3f3a3d-d20b-4fbf-aac0-c2acf0e88b5d"/>
    <ds:schemaRef ds:uri="2efb450c-4aca-4ff7-b96f-5f698deb2b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NENP Powerpoint Template</Template>
  <TotalTime>0</TotalTime>
  <Words>571</Words>
  <Application>Microsoft Office PowerPoint</Application>
  <PresentationFormat>Widescreen</PresentationFormat>
  <Paragraphs>55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Imagine you are a…spider</vt:lpstr>
      <vt:lpstr>Imagine you are a…bumblebee</vt:lpstr>
      <vt:lpstr>Imagine you are a…blackbird</vt:lpstr>
      <vt:lpstr>Imagine you are a…butterfly</vt:lpstr>
      <vt:lpstr>Imagine you are a…worm</vt:lpstr>
      <vt:lpstr>Imagine you are a…ladybird</vt:lpstr>
      <vt:lpstr>Imagine you are an...ant</vt:lpstr>
      <vt:lpstr>Imagine you are a…hedgehog</vt:lpstr>
      <vt:lpstr>Imagine you are a…rat</vt:lpstr>
      <vt:lpstr>PowerPoint Presentation</vt:lpstr>
    </vt:vector>
  </TitlesOfParts>
  <Company>Royal Horticultural Society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Temple</dc:creator>
  <cp:lastModifiedBy>Holly Temple</cp:lastModifiedBy>
  <cp:revision>153</cp:revision>
  <dcterms:created xsi:type="dcterms:W3CDTF">2023-08-22T10:51:19Z</dcterms:created>
  <dcterms:modified xsi:type="dcterms:W3CDTF">2023-10-18T13:24:50Z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  <property fmtid="{D5CDD505-2E9C-101B-9397-08002B2CF9AE}" pid="3" name="MediaServiceImageTags">
    <vt:lpwstr/>
  </property>
</Properties>
</file>